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5" r:id="rId2"/>
    <p:sldId id="327" r:id="rId3"/>
    <p:sldId id="374" r:id="rId4"/>
    <p:sldId id="330" r:id="rId5"/>
    <p:sldId id="366" r:id="rId6"/>
    <p:sldId id="370" r:id="rId7"/>
    <p:sldId id="367" r:id="rId8"/>
    <p:sldId id="371" r:id="rId9"/>
    <p:sldId id="372" r:id="rId10"/>
    <p:sldId id="373" r:id="rId11"/>
    <p:sldId id="369" r:id="rId12"/>
    <p:sldId id="375" r:id="rId13"/>
    <p:sldId id="308" r:id="rId14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5661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7132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0698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426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783080" algn="l" defTabSz="71323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139696" algn="l" defTabSz="71323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2496312" algn="l" defTabSz="71323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2852928" algn="l" defTabSz="71323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Opening" id="{8A5A6E5A-A853-4765-95F6-053036FD3ED3}">
          <p14:sldIdLst>
            <p14:sldId id="325"/>
            <p14:sldId id="327"/>
            <p14:sldId id="374"/>
            <p14:sldId id="330"/>
            <p14:sldId id="366"/>
            <p14:sldId id="370"/>
            <p14:sldId id="367"/>
            <p14:sldId id="371"/>
            <p14:sldId id="372"/>
            <p14:sldId id="373"/>
            <p14:sldId id="369"/>
            <p14:sldId id="375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5C5CD0"/>
    <a:srgbClr val="CCECFF"/>
    <a:srgbClr val="0063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6" autoAdjust="0"/>
    <p:restoredTop sz="87247" autoAdjust="0"/>
  </p:normalViewPr>
  <p:slideViewPr>
    <p:cSldViewPr>
      <p:cViewPr>
        <p:scale>
          <a:sx n="125" d="100"/>
          <a:sy n="125" d="100"/>
        </p:scale>
        <p:origin x="2160" y="96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75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022"/>
    </p:cViewPr>
  </p:sorter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B0596-9AE7-453C-AA33-505E2D3EC6E1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159D4-3F7F-4339-B8CB-995C2474F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574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7367413-0835-401C-88D4-CF7F37E83D88}" type="datetimeFigureOut">
              <a:rPr lang="en-US"/>
              <a:pPr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2356F6C-51C0-4044-B1C4-78787C840D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6F6C-51C0-4044-B1C4-78787C840D6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3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6F6C-51C0-4044-B1C4-78787C840D6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3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6F6C-51C0-4044-B1C4-78787C840D6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6F6C-51C0-4044-B1C4-78787C840D6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9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6F6C-51C0-4044-B1C4-78787C840D6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6F6C-51C0-4044-B1C4-78787C840D6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"/>
          <p:cNvSpPr/>
          <p:nvPr userDrawn="1"/>
        </p:nvSpPr>
        <p:spPr>
          <a:xfrm>
            <a:off x="845586" y="1417340"/>
            <a:ext cx="7290810" cy="961628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dirty="0" smtClean="0">
                <a:solidFill>
                  <a:schemeClr val="bg1"/>
                </a:solidFill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Video </a:t>
            </a:r>
            <a:r>
              <a:rPr lang="en-US" sz="2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Inpainting</a:t>
            </a:r>
            <a:r>
              <a:rPr lang="en-US" sz="2400" dirty="0" smtClean="0">
                <a:solidFill>
                  <a:schemeClr val="bg1"/>
                </a:solidFill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 by Jointly Learning</a:t>
            </a:r>
          </a:p>
          <a:p>
            <a:pPr algn="ctr" eaLnBrk="1" hangingPunct="1"/>
            <a:r>
              <a:rPr lang="en-US" sz="2400" dirty="0" smtClean="0">
                <a:solidFill>
                  <a:schemeClr val="bg1"/>
                </a:solidFill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Temporal Structure and Spatial Details</a:t>
            </a:r>
            <a:endParaRPr lang="en-US" sz="2400" dirty="0">
              <a:solidFill>
                <a:schemeClr val="bg1"/>
              </a:solidFill>
              <a:latin typeface="Helvetica" panose="020B0604020202030204" pitchFamily="34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071563" y="5406766"/>
            <a:ext cx="2924373" cy="308239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00" dirty="0" smtClean="0">
                <a:solidFill>
                  <a:schemeClr val="bg1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Yongtao Hu</a:t>
            </a:r>
            <a:endParaRPr lang="en-US" sz="900" dirty="0">
              <a:solidFill>
                <a:schemeClr val="bg1"/>
              </a:solidFill>
              <a:latin typeface="CMU Sans Serif Demi Condensed" panose="02000706000000000000" pitchFamily="2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  <p:sp>
        <p:nvSpPr>
          <p:cNvPr id="8" name="Rectangle 8"/>
          <p:cNvSpPr/>
          <p:nvPr userDrawn="1"/>
        </p:nvSpPr>
        <p:spPr>
          <a:xfrm>
            <a:off x="0" y="0"/>
            <a:ext cx="9144000" cy="635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CMU Sans Serif Demi Condensed" panose="02000706000000000000" pitchFamily="2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320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2"/>
            <a:ext cx="3008313" cy="9683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20"/>
            <a:ext cx="3008313" cy="3909219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4/1/2015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4F0E66-701C-4627-BA69-4929D51F91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4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4/1/2015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947EDE-440A-4756-BCA6-E93EF217D8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80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4/1/2015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C6D247-AF95-4A12-9173-1751B704E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50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70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70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4/1/2015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B28383-A8BD-44AB-B157-62029D61C5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6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1542738" y="5397500"/>
            <a:ext cx="7601262" cy="3175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-1" y="5397500"/>
            <a:ext cx="1835697" cy="31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0" y="0"/>
            <a:ext cx="9144000" cy="635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CMU Sans Serif Demi Condensed" panose="02000706000000000000" pitchFamily="2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2195738" y="5400005"/>
            <a:ext cx="5909583" cy="308239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Chuan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Wang -</a:t>
            </a: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</a:t>
            </a:r>
            <a:r>
              <a:rPr lang="en-US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Video </a:t>
            </a:r>
            <a:r>
              <a:rPr lang="en-US" sz="1050" b="0" i="0" baseline="0" dirty="0" err="1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Inpainting</a:t>
            </a:r>
            <a:r>
              <a:rPr lang="en-US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by Jointly Learning Temporal Structure and Spatial Details</a:t>
            </a:r>
            <a:endParaRPr lang="en-US" sz="1050" b="0" i="0" dirty="0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89005"/>
            <a:ext cx="8382000" cy="4216136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100">
                <a:latin typeface="Helvetica" panose="020B0604020202030204" pitchFamily="34" charset="0"/>
                <a:ea typeface="Helvetica" panose="020B0604020202030204" pitchFamily="34" charset="0"/>
                <a:cs typeface="CMU Sans Serif Demi Condensed" panose="02000706000000000000" pitchFamily="2" charset="0"/>
              </a:defRPr>
            </a:lvl1pPr>
            <a:lvl2pPr>
              <a:buSzPct val="60000"/>
              <a:buFontTx/>
              <a:buBlip>
                <a:blip r:embed="rId3"/>
              </a:buBlip>
              <a:defRPr sz="1800">
                <a:latin typeface="Helvetica" panose="020B0604020202030204" pitchFamily="34" charset="0"/>
                <a:ea typeface="Helvetica" panose="020B0604020202030204" pitchFamily="34" charset="0"/>
                <a:cs typeface="CMU Sans Serif Demi Condensed" panose="02000706000000000000" pitchFamily="2" charset="0"/>
              </a:defRPr>
            </a:lvl2pPr>
            <a:lvl3pPr>
              <a:defRPr sz="1500">
                <a:latin typeface="Helvetica" panose="020B0604020202030204" pitchFamily="34" charset="0"/>
                <a:ea typeface="Helvetica" panose="020B0604020202030204" pitchFamily="34" charset="0"/>
                <a:cs typeface="CMU Sans Serif Demi Condensed" panose="02000706000000000000" pitchFamily="2" charset="0"/>
              </a:defRPr>
            </a:lvl3pPr>
            <a:lvl4pPr>
              <a:defRPr sz="1350">
                <a:latin typeface="Helvetica" panose="020B0604020202030204" pitchFamily="34" charset="0"/>
                <a:ea typeface="Helvetica" panose="020B0604020202030204" pitchFamily="34" charset="0"/>
                <a:cs typeface="CMU Sans Serif Demi Condensed" panose="02000706000000000000" pitchFamily="2" charset="0"/>
              </a:defRPr>
            </a:lvl4pPr>
            <a:lvl5pPr>
              <a:defRPr sz="1350">
                <a:latin typeface="Helvetica" panose="020B0604020202030204" pitchFamily="34" charset="0"/>
                <a:ea typeface="Helvetica" panose="020B0604020202030204" pitchFamily="34" charset="0"/>
                <a:cs typeface="CMU Sans Serif Demi Condensed" panose="02000706000000000000" pitchFamily="2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635000"/>
          </a:xfrm>
        </p:spPr>
        <p:txBody>
          <a:bodyPr/>
          <a:lstStyle>
            <a:lvl1pPr marL="137156" algn="l">
              <a:defRPr baseline="0">
                <a:solidFill>
                  <a:schemeClr val="bg1"/>
                </a:solidFill>
                <a:latin typeface="Helvetica" panose="020B0604020202030204" pitchFamily="34" charset="0"/>
                <a:ea typeface="Helvetica" panose="020B0604020202030204" pitchFamily="34" charset="0"/>
                <a:cs typeface="CMU Sans Serif Demi Condensed" panose="02000706000000000000" pitchFamily="2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5400005"/>
            <a:ext cx="611560" cy="30427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defRPr>
            </a:lvl1pPr>
          </a:lstStyle>
          <a:p>
            <a:fld id="{48579D2D-3451-4A9A-A5F9-CCB9B40F8A13}" type="slidenum">
              <a:rPr lang="en-US" smtClean="0"/>
              <a:pPr/>
              <a:t>‹#›</a:t>
            </a:fld>
            <a:r>
              <a:rPr lang="en-US" dirty="0" smtClean="0"/>
              <a:t> / 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095500"/>
            <a:ext cx="5715000" cy="15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393876"/>
            <a:ext cx="1235528" cy="3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57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21"/>
            <a:ext cx="7772400" cy="1135063"/>
          </a:xfrm>
        </p:spPr>
        <p:txBody>
          <a:bodyPr anchor="t"/>
          <a:lstStyle>
            <a:lvl1pPr algn="l">
              <a:defRPr sz="3000" b="1" cap="all">
                <a:latin typeface="Helvetica" panose="020B060402020203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4/1/2015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A sample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30204" pitchFamily="34" charset="0"/>
              </a:defRPr>
            </a:lvl1pPr>
          </a:lstStyle>
          <a:p>
            <a:fld id="{865C802E-80F7-4884-97B9-7C47D5C24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5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09600" y="4057634"/>
            <a:ext cx="8001000" cy="1020113"/>
          </a:xfrm>
        </p:spPr>
        <p:txBody>
          <a:bodyPr/>
          <a:lstStyle>
            <a:lvl1pPr marL="0" indent="0" algn="l">
              <a:buNone/>
              <a:defRPr sz="1500" baseline="0">
                <a:solidFill>
                  <a:schemeClr val="tx1"/>
                </a:solidFill>
                <a:latin typeface="Helvetica" panose="020B0604020202030204" pitchFamily="34" charset="0"/>
                <a:ea typeface="Helvetica" panose="020B0604020202030204" pitchFamily="34" charset="0"/>
                <a:cs typeface="CMU Sans Serif" panose="02000603000000000000" pitchFamily="2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单击此处编辑章节描述样式</a:t>
            </a:r>
            <a:endParaRPr lang="en-US" dirty="0"/>
          </a:p>
        </p:txBody>
      </p:sp>
      <p:sp>
        <p:nvSpPr>
          <p:cNvPr id="18" name="Rounded Rectangle 8"/>
          <p:cNvSpPr/>
          <p:nvPr userDrawn="1"/>
        </p:nvSpPr>
        <p:spPr>
          <a:xfrm>
            <a:off x="737574" y="2819694"/>
            <a:ext cx="7506834" cy="997913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Helvetica" panose="020B0604020202030204" pitchFamily="34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845586" y="2946693"/>
            <a:ext cx="7259734" cy="750900"/>
          </a:xfrm>
        </p:spPr>
        <p:txBody>
          <a:bodyPr/>
          <a:lstStyle>
            <a:lvl1pPr>
              <a:defRPr sz="2700" baseline="0">
                <a:solidFill>
                  <a:schemeClr val="bg1"/>
                </a:solidFill>
                <a:latin typeface="Helvetica" panose="020B0604020202030204" pitchFamily="34" charset="0"/>
                <a:ea typeface="Helvetica" panose="020B0604020202030204" pitchFamily="34" charset="0"/>
                <a:cs typeface="CMU Sans Serif Demi Condensed" panose="02000706000000000000" pitchFamily="2" charset="0"/>
              </a:defRPr>
            </a:lvl1pPr>
          </a:lstStyle>
          <a:p>
            <a:r>
              <a:rPr lang="zh-CN" altLang="en-US" dirty="0" smtClean="0"/>
              <a:t>单击此处编辑章节标题样式</a:t>
            </a:r>
            <a:endParaRPr lang="en-US" dirty="0"/>
          </a:p>
        </p:txBody>
      </p:sp>
      <p:sp>
        <p:nvSpPr>
          <p:cNvPr id="20" name="Rectangle 6"/>
          <p:cNvSpPr/>
          <p:nvPr userDrawn="1"/>
        </p:nvSpPr>
        <p:spPr>
          <a:xfrm>
            <a:off x="1542738" y="5397500"/>
            <a:ext cx="7601262" cy="3175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etica" panose="020B0604020202030204" pitchFamily="34" charset="0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27" name="Rectangle 7"/>
          <p:cNvSpPr/>
          <p:nvPr userDrawn="1"/>
        </p:nvSpPr>
        <p:spPr>
          <a:xfrm>
            <a:off x="-1" y="5397500"/>
            <a:ext cx="1835697" cy="31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etica" panose="020B0604020202030204" pitchFamily="34" charset="0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28" name="TextBox 9"/>
          <p:cNvSpPr txBox="1"/>
          <p:nvPr userDrawn="1"/>
        </p:nvSpPr>
        <p:spPr>
          <a:xfrm>
            <a:off x="2195738" y="5400005"/>
            <a:ext cx="5909583" cy="308239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Chuan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Wang -</a:t>
            </a: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Video </a:t>
            </a:r>
            <a:r>
              <a:rPr lang="en-US" altLang="zh-CN" sz="1050" b="0" i="0" baseline="0" dirty="0" err="1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Inpainting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by Jointly Learning Temporal Structure and Spatial Details</a:t>
            </a:r>
            <a:endParaRPr lang="en-US" altLang="zh-CN" sz="1050" b="0" i="0" dirty="0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5400005"/>
            <a:ext cx="611560" cy="30427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Helvetica" panose="020B0604020202030204" pitchFamily="34" charset="0"/>
                <a:ea typeface="Helv细黑" panose="02010600040101010101" pitchFamily="2" charset="-122"/>
                <a:cs typeface="CMU Sans Serif Demi Condensed" panose="02000706000000000000" pitchFamily="2" charset="0"/>
              </a:defRPr>
            </a:lvl1pPr>
          </a:lstStyle>
          <a:p>
            <a:fld id="{48579D2D-3451-4A9A-A5F9-CCB9B40F8A13}" type="slidenum">
              <a:rPr lang="en-US" smtClean="0"/>
              <a:pPr/>
              <a:t>‹#›</a:t>
            </a:fld>
            <a:r>
              <a:rPr lang="en-US" dirty="0" smtClean="0"/>
              <a:t> / 8</a:t>
            </a:r>
            <a:endParaRPr lang="en-US" dirty="0"/>
          </a:p>
        </p:txBody>
      </p:sp>
      <p:sp>
        <p:nvSpPr>
          <p:cNvPr id="11" name="Rectangle 8"/>
          <p:cNvSpPr/>
          <p:nvPr userDrawn="1"/>
        </p:nvSpPr>
        <p:spPr>
          <a:xfrm>
            <a:off x="0" y="0"/>
            <a:ext cx="9144000" cy="635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CMU Sans Serif Demi Condensed" panose="02000706000000000000" pitchFamily="2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" y="5393876"/>
            <a:ext cx="1235528" cy="3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70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 (有副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09600" y="3073524"/>
            <a:ext cx="7922841" cy="1944216"/>
          </a:xfrm>
        </p:spPr>
        <p:txBody>
          <a:bodyPr/>
          <a:lstStyle>
            <a:lvl1pPr marL="0" indent="0" algn="l">
              <a:buNone/>
              <a:defRPr sz="1500" baseline="0">
                <a:solidFill>
                  <a:schemeClr val="tx1"/>
                </a:solidFill>
                <a:latin typeface="Helvetica" panose="020B0604020202030204" pitchFamily="34" charset="0"/>
                <a:ea typeface="Helvetica" panose="020B0604020202030204" pitchFamily="34" charset="0"/>
                <a:cs typeface="CMU Sans Serif" panose="02000603000000000000" pitchFamily="2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单击此处编辑章节描述样式</a:t>
            </a:r>
            <a:endParaRPr lang="en-US" dirty="0"/>
          </a:p>
        </p:txBody>
      </p:sp>
      <p:sp>
        <p:nvSpPr>
          <p:cNvPr id="14" name="Rounded Rectangle 8"/>
          <p:cNvSpPr/>
          <p:nvPr userDrawn="1"/>
        </p:nvSpPr>
        <p:spPr>
          <a:xfrm>
            <a:off x="737574" y="1588739"/>
            <a:ext cx="7506834" cy="997913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Helvetica" panose="020B0604020202030204" pitchFamily="34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845586" y="1712245"/>
            <a:ext cx="7259734" cy="750900"/>
          </a:xfrm>
        </p:spPr>
        <p:txBody>
          <a:bodyPr/>
          <a:lstStyle>
            <a:lvl1pPr>
              <a:defRPr sz="2700" baseline="0">
                <a:solidFill>
                  <a:schemeClr val="bg1"/>
                </a:solidFill>
                <a:latin typeface="Helvetica" panose="020B0604020202030204" pitchFamily="34" charset="0"/>
                <a:ea typeface="Helvetica" panose="020B0604020202030204" pitchFamily="34" charset="0"/>
                <a:cs typeface="CMU Sans Serif Demi Condensed" panose="02000706000000000000" pitchFamily="2" charset="0"/>
              </a:defRPr>
            </a:lvl1pPr>
          </a:lstStyle>
          <a:p>
            <a:r>
              <a:rPr lang="zh-CN" altLang="en-US" dirty="0" smtClean="0"/>
              <a:t>单击此处编辑章节标题样式</a:t>
            </a:r>
            <a:endParaRPr lang="en-US" dirty="0"/>
          </a:p>
        </p:txBody>
      </p:sp>
      <p:sp>
        <p:nvSpPr>
          <p:cNvPr id="16" name="Rectangle 6"/>
          <p:cNvSpPr/>
          <p:nvPr userDrawn="1"/>
        </p:nvSpPr>
        <p:spPr>
          <a:xfrm>
            <a:off x="1542738" y="5397500"/>
            <a:ext cx="7601262" cy="3175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etica" panose="020B0604020202030204" pitchFamily="34" charset="0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20" name="Rectangle 7"/>
          <p:cNvSpPr/>
          <p:nvPr userDrawn="1"/>
        </p:nvSpPr>
        <p:spPr>
          <a:xfrm>
            <a:off x="-1" y="5397500"/>
            <a:ext cx="1835697" cy="31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etica" panose="020B0604020202030204" pitchFamily="34" charset="0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21" name="TextBox 9"/>
          <p:cNvSpPr txBox="1"/>
          <p:nvPr userDrawn="1"/>
        </p:nvSpPr>
        <p:spPr>
          <a:xfrm>
            <a:off x="2195738" y="5400005"/>
            <a:ext cx="5909583" cy="308239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Chuan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Wang -</a:t>
            </a: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Video </a:t>
            </a:r>
            <a:r>
              <a:rPr lang="en-US" altLang="zh-CN" sz="1050" b="0" i="0" baseline="0" dirty="0" err="1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Inpainting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by Jointly Learning Temporal Structure and Spatial Details</a:t>
            </a:r>
            <a:endParaRPr lang="en-US" altLang="zh-CN" sz="1050" b="0" i="0" dirty="0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5400005"/>
            <a:ext cx="611560" cy="30427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Helvetica" panose="020B0604020202030204" pitchFamily="34" charset="0"/>
                <a:ea typeface="Helv细黑" panose="02010600040101010101" pitchFamily="2" charset="-122"/>
                <a:cs typeface="CMU Sans Serif Demi Condensed" panose="02000706000000000000" pitchFamily="2" charset="0"/>
              </a:defRPr>
            </a:lvl1pPr>
          </a:lstStyle>
          <a:p>
            <a:fld id="{48579D2D-3451-4A9A-A5F9-CCB9B40F8A13}" type="slidenum">
              <a:rPr lang="en-US" smtClean="0"/>
              <a:pPr/>
              <a:t>‹#›</a:t>
            </a:fld>
            <a:r>
              <a:rPr lang="en-US" dirty="0" smtClean="0"/>
              <a:t> / 8</a:t>
            </a:r>
            <a:endParaRPr lang="en-US" dirty="0"/>
          </a:p>
        </p:txBody>
      </p:sp>
      <p:sp>
        <p:nvSpPr>
          <p:cNvPr id="25" name="Rectangle 8"/>
          <p:cNvSpPr/>
          <p:nvPr userDrawn="1"/>
        </p:nvSpPr>
        <p:spPr>
          <a:xfrm>
            <a:off x="0" y="0"/>
            <a:ext cx="9144000" cy="635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CMU Sans Serif Demi Condensed" panose="02000706000000000000" pitchFamily="2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" y="5393876"/>
            <a:ext cx="1235528" cy="3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4572000" y="5397500"/>
            <a:ext cx="4572000" cy="3175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0" y="5397500"/>
            <a:ext cx="4572000" cy="31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7" name="Rectangle 8"/>
          <p:cNvSpPr/>
          <p:nvPr/>
        </p:nvSpPr>
        <p:spPr>
          <a:xfrm>
            <a:off x="0" y="0"/>
            <a:ext cx="9144000" cy="635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1071566" y="5406766"/>
            <a:ext cx="3500437" cy="308239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>
                <a:solidFill>
                  <a:schemeClr val="bg1"/>
                </a:solidFill>
                <a:latin typeface="Helvetica" panose="020B0604020202030204" pitchFamily="34" charset="0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9005"/>
            <a:ext cx="4267200" cy="4216136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100">
                <a:latin typeface="Helvetica" panose="020B0604020202030204" pitchFamily="34" charset="0"/>
              </a:defRPr>
            </a:lvl1pPr>
            <a:lvl2pPr>
              <a:buSzPct val="60000"/>
              <a:buFontTx/>
              <a:buBlip>
                <a:blip r:embed="rId2"/>
              </a:buBlip>
              <a:defRPr sz="1800">
                <a:latin typeface="Helvetica" panose="020B0604020202030204" pitchFamily="34" charset="0"/>
              </a:defRPr>
            </a:lvl2pPr>
            <a:lvl3pPr>
              <a:defRPr sz="1500">
                <a:latin typeface="Helvetica" panose="020B0604020202030204" pitchFamily="34" charset="0"/>
              </a:defRPr>
            </a:lvl3pPr>
            <a:lvl4pPr>
              <a:defRPr sz="1350">
                <a:latin typeface="Helvetica" panose="020B0604020202030204" pitchFamily="34" charset="0"/>
              </a:defRPr>
            </a:lvl4pPr>
            <a:lvl5pPr>
              <a:defRPr sz="1350">
                <a:latin typeface="Helvetica" panose="020B0604020202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9005"/>
            <a:ext cx="4267200" cy="4216136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100">
                <a:latin typeface="Helvetica" panose="020B0604020202030204" pitchFamily="34" charset="0"/>
              </a:defRPr>
            </a:lvl1pPr>
            <a:lvl2pPr>
              <a:buSzPct val="60000"/>
              <a:buFontTx/>
              <a:buBlip>
                <a:blip r:embed="rId2"/>
              </a:buBlip>
              <a:defRPr sz="1800">
                <a:latin typeface="Helvetica" panose="020B0604020202030204" pitchFamily="34" charset="0"/>
              </a:defRPr>
            </a:lvl2pPr>
            <a:lvl3pPr>
              <a:defRPr sz="1500">
                <a:latin typeface="Helvetica" panose="020B0604020202030204" pitchFamily="34" charset="0"/>
              </a:defRPr>
            </a:lvl3pPr>
            <a:lvl4pPr>
              <a:defRPr sz="1350">
                <a:latin typeface="Helvetica" panose="020B0604020202030204" pitchFamily="34" charset="0"/>
              </a:defRPr>
            </a:lvl4pPr>
            <a:lvl5pPr>
              <a:defRPr sz="1350">
                <a:latin typeface="Helvetica" panose="020B0604020202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635000"/>
          </a:xfrm>
        </p:spPr>
        <p:txBody>
          <a:bodyPr/>
          <a:lstStyle>
            <a:lvl1pPr marL="137156" algn="l">
              <a:defRPr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10734"/>
            <a:ext cx="1066800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4/1/2015</a:t>
            </a: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5410734"/>
            <a:ext cx="3505200" cy="304271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A sample title</a:t>
            </a: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5410734"/>
            <a:ext cx="1066800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fld id="{6C8FDBD7-9A98-4C74-BBA4-6C684D073D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4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5397500"/>
            <a:ext cx="4572000" cy="3175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97500"/>
            <a:ext cx="4572000" cy="31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35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66" y="5406766"/>
            <a:ext cx="3500437" cy="308239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25500"/>
            <a:ext cx="4040188" cy="53313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97004"/>
            <a:ext cx="4040188" cy="3708136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800"/>
            </a:lvl1pPr>
            <a:lvl2pPr>
              <a:buSzPct val="60000"/>
              <a:buFontTx/>
              <a:buBlip>
                <a:blip r:embed="rId2"/>
              </a:buBlip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825500"/>
            <a:ext cx="4041775" cy="53313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397004"/>
            <a:ext cx="4041775" cy="3708136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800"/>
            </a:lvl1pPr>
            <a:lvl2pPr>
              <a:buSzPct val="60000"/>
              <a:buFontTx/>
              <a:buBlip>
                <a:blip r:embed="rId2"/>
              </a:buBlip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635000"/>
          </a:xfrm>
        </p:spPr>
        <p:txBody>
          <a:bodyPr/>
          <a:lstStyle>
            <a:lvl1pPr marL="137156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5410734"/>
            <a:ext cx="1066800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4/1/2015</a:t>
            </a: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5410734"/>
            <a:ext cx="3505200" cy="304271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5410734"/>
            <a:ext cx="1066800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AF67B7-C2AD-456A-9EC9-DE6AC9BF65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54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0"/>
            <a:ext cx="9144000" cy="635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CMU Sans Serif Demi Condensed" panose="02000706000000000000" pitchFamily="2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635000"/>
          </a:xfrm>
        </p:spPr>
        <p:txBody>
          <a:bodyPr/>
          <a:lstStyle>
            <a:lvl1pPr marL="137156" algn="l">
              <a:defRPr baseline="0">
                <a:solidFill>
                  <a:schemeClr val="bg1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2" name="Rectangle 6"/>
          <p:cNvSpPr/>
          <p:nvPr userDrawn="1"/>
        </p:nvSpPr>
        <p:spPr>
          <a:xfrm>
            <a:off x="1542738" y="5397500"/>
            <a:ext cx="7601262" cy="3175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17" name="Rectangle 7"/>
          <p:cNvSpPr/>
          <p:nvPr userDrawn="1"/>
        </p:nvSpPr>
        <p:spPr>
          <a:xfrm>
            <a:off x="-1" y="5397500"/>
            <a:ext cx="1835697" cy="31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18" name="TextBox 9"/>
          <p:cNvSpPr txBox="1"/>
          <p:nvPr userDrawn="1"/>
        </p:nvSpPr>
        <p:spPr>
          <a:xfrm>
            <a:off x="2195738" y="5400005"/>
            <a:ext cx="5909583" cy="308239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Chuan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Wang -</a:t>
            </a: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Video </a:t>
            </a:r>
            <a:r>
              <a:rPr lang="en-US" altLang="zh-CN" sz="1050" b="0" i="0" baseline="0" dirty="0" err="1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Inpainting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by Jointly Learning Temporal Structure and Spatial Details</a:t>
            </a:r>
            <a:endParaRPr lang="en-US" altLang="zh-CN" sz="1050" b="0" i="0" dirty="0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5400005"/>
            <a:ext cx="611560" cy="30427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defRPr>
            </a:lvl1pPr>
          </a:lstStyle>
          <a:p>
            <a:fld id="{48579D2D-3451-4A9A-A5F9-CCB9B40F8A13}" type="slidenum">
              <a:rPr lang="en-US" smtClean="0"/>
              <a:pPr/>
              <a:t>‹#›</a:t>
            </a:fld>
            <a:r>
              <a:rPr lang="en-US" dirty="0" smtClean="0"/>
              <a:t> / 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" y="5393876"/>
            <a:ext cx="1235528" cy="3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 userDrawn="1"/>
        </p:nvSpPr>
        <p:spPr>
          <a:xfrm>
            <a:off x="1542738" y="5397500"/>
            <a:ext cx="7601262" cy="3175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9" name="Rectangle 7"/>
          <p:cNvSpPr/>
          <p:nvPr userDrawn="1"/>
        </p:nvSpPr>
        <p:spPr>
          <a:xfrm>
            <a:off x="-1" y="5397500"/>
            <a:ext cx="1835697" cy="31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11" name="TextBox 9"/>
          <p:cNvSpPr txBox="1"/>
          <p:nvPr userDrawn="1"/>
        </p:nvSpPr>
        <p:spPr>
          <a:xfrm>
            <a:off x="2195738" y="5400005"/>
            <a:ext cx="5909583" cy="308239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Chuan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Wang -</a:t>
            </a: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Video </a:t>
            </a:r>
            <a:r>
              <a:rPr lang="en-US" altLang="zh-CN" sz="1050" b="0" i="0" dirty="0" err="1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Inpainting</a:t>
            </a: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by Jointly Learning</a:t>
            </a:r>
            <a:r>
              <a:rPr lang="en-US" altLang="zh-CN" sz="1050" b="0" i="0" baseline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 </a:t>
            </a:r>
            <a:r>
              <a:rPr lang="en-US" altLang="zh-CN" sz="1050" b="0" i="0" dirty="0" smtClean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rPr>
              <a:t>Temporal Structure and Spatial Details</a:t>
            </a:r>
            <a:endParaRPr lang="en-US" altLang="zh-CN" sz="1050" b="0" i="0" dirty="0">
              <a:solidFill>
                <a:schemeClr val="bg1"/>
              </a:solidFill>
              <a:latin typeface="Helv细黑" panose="02010600040101010101" pitchFamily="2" charset="-122"/>
              <a:ea typeface="Helv细黑" panose="02010600040101010101" pitchFamily="2" charset="-122"/>
              <a:cs typeface="CMU Sans Serif Demi Condensed" panose="02000706000000000000" pitchFamily="2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5400005"/>
            <a:ext cx="611560" cy="30427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Helv细黑" panose="02010600040101010101" pitchFamily="2" charset="-122"/>
                <a:ea typeface="Helv细黑" panose="02010600040101010101" pitchFamily="2" charset="-122"/>
                <a:cs typeface="CMU Sans Serif Demi Condensed" panose="02000706000000000000" pitchFamily="2" charset="0"/>
              </a:defRPr>
            </a:lvl1pPr>
          </a:lstStyle>
          <a:p>
            <a:fld id="{48579D2D-3451-4A9A-A5F9-CCB9B40F8A13}" type="slidenum">
              <a:rPr lang="en-US" smtClean="0"/>
              <a:pPr/>
              <a:t>‹#›</a:t>
            </a:fld>
            <a:r>
              <a:rPr lang="en-US" dirty="0" smtClean="0"/>
              <a:t> / 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" y="5393876"/>
            <a:ext cx="1235528" cy="3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14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33505"/>
            <a:ext cx="8229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3"/>
            <a:ext cx="2133600" cy="30427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4/1/2015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3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3"/>
            <a:ext cx="2133600" cy="30427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E6BFF69-8B17-41B5-838C-00944AB3A4EB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83" r:id="rId3"/>
    <p:sldLayoutId id="2147483694" r:id="rId4"/>
    <p:sldLayoutId id="2147483695" r:id="rId5"/>
    <p:sldLayoutId id="2147483690" r:id="rId6"/>
    <p:sldLayoutId id="2147483691" r:id="rId7"/>
    <p:sldLayoutId id="2147483692" r:id="rId8"/>
    <p:sldLayoutId id="214748369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2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2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9592" y="3127530"/>
            <a:ext cx="7236804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Chuan 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Wang</a:t>
            </a:r>
            <a:r>
              <a:rPr lang="en-US" baseline="30000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1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, </a:t>
            </a:r>
            <a:r>
              <a:rPr lang="en-US" dirty="0" err="1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Haibin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 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Huang</a:t>
            </a:r>
            <a:r>
              <a:rPr lang="en-US" baseline="30000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1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, </a:t>
            </a:r>
            <a:r>
              <a:rPr lang="en-US" dirty="0" err="1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Xiaoguang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 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Han</a:t>
            </a:r>
            <a:r>
              <a:rPr lang="en-US" baseline="30000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2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, </a:t>
            </a:r>
            <a:r>
              <a:rPr lang="en-US" dirty="0" err="1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Jue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 </a:t>
            </a:r>
            <a:r>
              <a:rPr lang="en-US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Wang</a:t>
            </a:r>
            <a:r>
              <a:rPr lang="en-US" baseline="30000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1</a:t>
            </a:r>
            <a:endParaRPr lang="en-US" dirty="0" smtClean="0">
              <a:latin typeface="Helvetica" panose="020B0604020202030204" pitchFamily="34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  <a:p>
            <a:pPr algn="ctr"/>
            <a:endParaRPr lang="en-US" sz="900" i="1" dirty="0" smtClean="0">
              <a:latin typeface="Helvetica" panose="020B0604020202030204" pitchFamily="34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  <a:p>
            <a:pPr algn="ctr"/>
            <a:endParaRPr lang="en-US" sz="900" i="1" dirty="0" smtClean="0">
              <a:latin typeface="Helvetica" panose="020B0604020202030204" pitchFamily="34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  <a:p>
            <a:pPr algn="ctr"/>
            <a:r>
              <a:rPr lang="en-US" sz="1200" dirty="0" err="1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Megvii</a:t>
            </a:r>
            <a:r>
              <a:rPr lang="en-US" sz="1200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 (Face++) USA</a:t>
            </a:r>
            <a:r>
              <a:rPr lang="en-US" sz="1200" baseline="30000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1</a:t>
            </a:r>
          </a:p>
          <a:p>
            <a:pPr algn="ctr"/>
            <a:r>
              <a:rPr lang="en-US" sz="1200" dirty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Shenzhen Research Inst. of Big Data, The Chinese University of Hong Kong, Shenzhen, </a:t>
            </a:r>
            <a:r>
              <a:rPr lang="en-US" sz="1200" dirty="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China</a:t>
            </a:r>
            <a:r>
              <a:rPr lang="en-US" sz="1200" baseline="30000" dirty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2</a:t>
            </a:r>
            <a:endParaRPr lang="en-US" sz="1200" dirty="0" smtClean="0">
              <a:latin typeface="Helvetica" panose="020B0604020202030204" pitchFamily="34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  <a:p>
            <a:pPr algn="ctr"/>
            <a:endParaRPr lang="en-US" altLang="zh-CN" sz="900" dirty="0" smtClean="0">
              <a:latin typeface="Helvetica" panose="020B0604020202030204" pitchFamily="34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  <a:p>
            <a:pPr algn="ctr"/>
            <a:fld id="{3D33157A-A494-4CDA-A897-10A6BF2E7362}" type="datetime4">
              <a:rPr lang="en-US" altLang="zh-CN" sz="1400" smtClean="0">
                <a:latin typeface="Helvetica" panose="020B0604020202030204" pitchFamily="34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November 6, 2018</a:t>
            </a:fld>
            <a:endParaRPr lang="en-US" altLang="zh-CN" dirty="0" smtClean="0">
              <a:latin typeface="Helvetica" panose="020B0604020202030204" pitchFamily="34" charset="0"/>
              <a:ea typeface="CMU Sans Serif Demi Condensed" panose="02000706000000000000" pitchFamily="2" charset="0"/>
              <a:cs typeface="CMU Sans Serif Demi Condensed" panose="020007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Experiments - Comparisons with existing methods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79D2D-3451-4A9A-A5F9-CCB9B40F8A13}" type="slidenum">
              <a:rPr lang="en-US" smtClean="0"/>
              <a:pPr/>
              <a:t>10</a:t>
            </a:fld>
            <a:r>
              <a:rPr lang="en-US" dirty="0" smtClean="0"/>
              <a:t> / 8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41277"/>
            <a:ext cx="8382000" cy="4263864"/>
          </a:xfrm>
        </p:spPr>
        <p:txBody>
          <a:bodyPr/>
          <a:lstStyle/>
          <a:p>
            <a:r>
              <a:rPr lang="en-US" sz="1800" dirty="0" smtClean="0"/>
              <a:t>Dataset </a:t>
            </a:r>
            <a:r>
              <a:rPr lang="en-US" sz="1800" dirty="0" err="1" smtClean="0"/>
              <a:t>FaceForensics</a:t>
            </a:r>
            <a:r>
              <a:rPr lang="en-US" sz="1800" dirty="0" smtClean="0"/>
              <a:t> (Random Holes)</a:t>
            </a:r>
            <a:endParaRPr lang="en-US" sz="1800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863636" y="1220321"/>
            <a:ext cx="7275237" cy="411867"/>
            <a:chOff x="848808" y="1306929"/>
            <a:chExt cx="7275237" cy="411867"/>
          </a:xfrm>
        </p:grpSpPr>
        <p:sp>
          <p:nvSpPr>
            <p:cNvPr id="11" name="TextBox 10"/>
            <p:cNvSpPr txBox="1"/>
            <p:nvPr/>
          </p:nvSpPr>
          <p:spPr>
            <a:xfrm>
              <a:off x="848808" y="1306929"/>
              <a:ext cx="776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Input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8815" y="1318686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3DCN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4813" y="1318686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2DCN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98813" y="1318686"/>
              <a:ext cx="1263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CombCN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96336" y="1306929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GT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</p:grpSp>
      <p:pic>
        <p:nvPicPr>
          <p:cNvPr id="7" name="0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544" y="1649398"/>
            <a:ext cx="8217927" cy="1609344"/>
          </a:xfrm>
          <a:prstGeom prst="rect">
            <a:avLst/>
          </a:prstGeom>
        </p:spPr>
      </p:pic>
      <p:pic>
        <p:nvPicPr>
          <p:cNvPr id="8" name="00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544" y="3436952"/>
            <a:ext cx="8217927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Experiments - Ablation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79D2D-3451-4A9A-A5F9-CCB9B40F8A13}" type="slidenum">
              <a:rPr lang="en-US" smtClean="0"/>
              <a:pPr/>
              <a:t>11</a:t>
            </a:fld>
            <a:r>
              <a:rPr lang="en-US" dirty="0" smtClean="0"/>
              <a:t> / 8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41277"/>
            <a:ext cx="8382000" cy="4263864"/>
          </a:xfrm>
        </p:spPr>
        <p:txBody>
          <a:bodyPr/>
          <a:lstStyle/>
          <a:p>
            <a:r>
              <a:rPr lang="en-US" sz="1800" dirty="0"/>
              <a:t>Performance of variants of </a:t>
            </a:r>
            <a:r>
              <a:rPr lang="en-US" sz="1800" dirty="0" smtClean="0"/>
              <a:t>3DCN</a:t>
            </a:r>
          </a:p>
          <a:p>
            <a:pPr lvl="1"/>
            <a:r>
              <a:rPr lang="en-US" sz="1400" dirty="0"/>
              <a:t>V1. Feed 3DCN with videos in lower </a:t>
            </a:r>
            <a:r>
              <a:rPr lang="en-US" sz="1400" dirty="0" smtClean="0"/>
              <a:t>resolution</a:t>
            </a:r>
          </a:p>
          <a:p>
            <a:pPr lvl="1"/>
            <a:r>
              <a:rPr lang="en-US" sz="1400" dirty="0"/>
              <a:t>V2. Involve down-sampling in time axis in </a:t>
            </a:r>
            <a:r>
              <a:rPr lang="en-US" sz="1400" dirty="0" smtClean="0"/>
              <a:t>3DCN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marL="342891" lvl="1" indent="0">
              <a:buNone/>
            </a:pPr>
            <a:endParaRPr lang="en-US" sz="1400" dirty="0"/>
          </a:p>
          <a:p>
            <a:r>
              <a:rPr lang="en-US" sz="1800" dirty="0"/>
              <a:t>Performance of variants of training </a:t>
            </a:r>
            <a:r>
              <a:rPr lang="en-US" sz="1800" dirty="0" smtClean="0"/>
              <a:t>strategy</a:t>
            </a:r>
          </a:p>
          <a:p>
            <a:pPr lvl="1"/>
            <a:r>
              <a:rPr lang="en-US" sz="1400" dirty="0"/>
              <a:t>T1. Pre-train 3DCN, then train </a:t>
            </a:r>
            <a:r>
              <a:rPr lang="en-US" sz="1400" dirty="0" err="1"/>
              <a:t>CombCN</a:t>
            </a:r>
            <a:r>
              <a:rPr lang="en-US" sz="1400" dirty="0"/>
              <a:t> without fine-tuning it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/>
              <a:t>T2. Train 3DCN and </a:t>
            </a:r>
            <a:r>
              <a:rPr lang="en-US" sz="1400" dirty="0" err="1"/>
              <a:t>CombCN</a:t>
            </a:r>
            <a:r>
              <a:rPr lang="en-US" sz="1400" dirty="0"/>
              <a:t> jointly from scratch.</a:t>
            </a:r>
            <a:endParaRPr lang="en-US" sz="14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599" r="2939" b="59309"/>
          <a:stretch/>
        </p:blipFill>
        <p:spPr>
          <a:xfrm>
            <a:off x="2717539" y="1720160"/>
            <a:ext cx="3816424" cy="72674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7504" y="3433565"/>
            <a:ext cx="8852605" cy="1541790"/>
            <a:chOff x="107504" y="3433565"/>
            <a:chExt cx="8852605" cy="15417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59"/>
            <a:stretch/>
          </p:blipFill>
          <p:spPr>
            <a:xfrm>
              <a:off x="107504" y="3433565"/>
              <a:ext cx="4464496" cy="15121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41"/>
            <a:stretch/>
          </p:blipFill>
          <p:spPr>
            <a:xfrm>
              <a:off x="4495613" y="3471668"/>
              <a:ext cx="4464496" cy="1503687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901704" y="841277"/>
            <a:ext cx="2119146" cy="1363786"/>
            <a:chOff x="6784971" y="767527"/>
            <a:chExt cx="2119146" cy="136378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477" y="767527"/>
              <a:ext cx="1152686" cy="9526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27645">
              <a:off x="6784971" y="1014205"/>
              <a:ext cx="1171739" cy="9145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3233">
              <a:off x="7770484" y="1188206"/>
              <a:ext cx="1133633" cy="94310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7202063" y="2208724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i" pitchFamily="2" charset="-122"/>
                <a:ea typeface="Hei" pitchFamily="2" charset="-122"/>
                <a:cs typeface="Hei" pitchFamily="2" charset="-122"/>
              </a:rPr>
              <a:t>300</a:t>
            </a:r>
            <a:r>
              <a:rPr lang="en-US" sz="1600" dirty="0" smtClean="0">
                <a:latin typeface="Hei" pitchFamily="2" charset="-122"/>
                <a:ea typeface="Hei" pitchFamily="2" charset="-122"/>
                <a:cs typeface="Hei" pitchFamily="2" charset="-122"/>
              </a:rPr>
              <a:t>VW Dataset</a:t>
            </a:r>
            <a:endParaRPr lang="en-US" sz="1600" dirty="0" smtClean="0">
              <a:latin typeface="Hei" pitchFamily="2" charset="-122"/>
              <a:ea typeface="Hei" pitchFamily="2" charset="-122"/>
              <a:cs typeface="Hei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8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More Results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79D2D-3451-4A9A-A5F9-CCB9B40F8A13}" type="slidenum">
              <a:rPr lang="en-US" smtClean="0"/>
              <a:pPr/>
              <a:t>12</a:t>
            </a:fld>
            <a:r>
              <a:rPr lang="en-US" dirty="0" smtClean="0"/>
              <a:t> / 8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2281435"/>
            <a:ext cx="8382000" cy="282370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000" dirty="0" smtClean="0"/>
              <a:t>More results could be found at our </a:t>
            </a:r>
            <a:r>
              <a:rPr lang="en-US" altLang="zh-CN" sz="2000" dirty="0"/>
              <a:t>p</a:t>
            </a:r>
            <a:r>
              <a:rPr lang="en-US" sz="2000" dirty="0" smtClean="0"/>
              <a:t>roject page: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i="1" u="sng" dirty="0" smtClean="0">
                <a:latin typeface="Consolas" panose="020B0609020204030204" pitchFamily="49" charset="0"/>
              </a:rPr>
              <a:t>http</a:t>
            </a:r>
            <a:r>
              <a:rPr lang="en-US" sz="2000" i="1" u="sng" dirty="0">
                <a:latin typeface="Consolas" panose="020B0609020204030204" pitchFamily="49" charset="0"/>
              </a:rPr>
              <a:t>://wangchuan.github.io/archive/research/videoinp/</a:t>
            </a:r>
            <a:endParaRPr lang="en-US" sz="2000" i="1" u="sng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6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2641475"/>
            <a:ext cx="7920881" cy="86409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3600" b="1" dirty="0" smtClean="0">
                <a:solidFill>
                  <a:srgbClr val="3333B2"/>
                </a:solidFill>
              </a:rPr>
              <a:t>Thank You</a:t>
            </a:r>
            <a:endParaRPr lang="en-US" altLang="zh-CN" sz="3600" b="1" dirty="0">
              <a:solidFill>
                <a:srgbClr val="3333B2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04800" y="2641475"/>
            <a:ext cx="8382000" cy="24636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en-US" dirty="0" smtClean="0"/>
              <a:t>Contributions: </a:t>
            </a:r>
          </a:p>
          <a:p>
            <a:pPr lvl="1"/>
            <a:r>
              <a:rPr lang="en-US" altLang="zh-CN" dirty="0" smtClean="0"/>
              <a:t>The first work of deep learning based </a:t>
            </a:r>
            <a:r>
              <a:rPr lang="en-US" altLang="zh-CN" dirty="0"/>
              <a:t>v</a:t>
            </a:r>
            <a:r>
              <a:rPr lang="en-US" altLang="zh-CN" dirty="0" smtClean="0"/>
              <a:t>ideo </a:t>
            </a:r>
            <a:r>
              <a:rPr lang="en-US" altLang="zh-CN" dirty="0" err="1" smtClean="0"/>
              <a:t>inpainting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Include temporal structure preservation (3D CNN) and spatial detail recovery (2D CNN).</a:t>
            </a:r>
          </a:p>
          <a:p>
            <a:pPr lvl="1"/>
            <a:r>
              <a:rPr lang="en-US" altLang="zh-CN" dirty="0" smtClean="0"/>
              <a:t>Jointly training of both networks improves the performance of the overall system.</a:t>
            </a:r>
            <a:endParaRPr lang="en-US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Overview</a:t>
            </a: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79D2D-3451-4A9A-A5F9-CCB9B40F8A13}" type="slidenum">
              <a:rPr lang="en-US" smtClean="0"/>
              <a:pPr/>
              <a:t>2</a:t>
            </a:fld>
            <a:r>
              <a:rPr lang="en-US" dirty="0" smtClean="0"/>
              <a:t> / </a:t>
            </a:r>
            <a:r>
              <a:rPr lang="en-US" altLang="zh-CN" dirty="0" smtClean="0"/>
              <a:t>8</a:t>
            </a:r>
            <a:endParaRPr lang="en-US" dirty="0"/>
          </a:p>
        </p:txBody>
      </p:sp>
      <p:pic>
        <p:nvPicPr>
          <p:cNvPr id="5" name="batch_00594_input_0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4008" y="985292"/>
            <a:ext cx="1656183" cy="1656183"/>
          </a:xfrm>
          <a:prstGeom prst="rect">
            <a:avLst/>
          </a:prstGeom>
        </p:spPr>
      </p:pic>
      <p:pic>
        <p:nvPicPr>
          <p:cNvPr id="6" name="batch_00010_combined.blend_000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62109" y="985292"/>
            <a:ext cx="1656183" cy="1656183"/>
          </a:xfrm>
          <a:prstGeom prst="rect">
            <a:avLst/>
          </a:prstGeom>
        </p:spPr>
      </p:pic>
      <p:pic>
        <p:nvPicPr>
          <p:cNvPr id="7" name="batch_00010_input_000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80210" y="985292"/>
            <a:ext cx="1656183" cy="1656183"/>
          </a:xfrm>
          <a:prstGeom prst="rect">
            <a:avLst/>
          </a:prstGeom>
        </p:spPr>
      </p:pic>
      <p:pic>
        <p:nvPicPr>
          <p:cNvPr id="8" name="batch_00594_combined.blend_000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425906" y="985292"/>
            <a:ext cx="1656183" cy="16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8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04800" y="913285"/>
            <a:ext cx="8382000" cy="419185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/>
            <a:endParaRPr lang="en-US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Related Work</a:t>
            </a: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79D2D-3451-4A9A-A5F9-CCB9B40F8A13}" type="slidenum">
              <a:rPr lang="en-US" smtClean="0"/>
              <a:pPr/>
              <a:t>3</a:t>
            </a:fld>
            <a:r>
              <a:rPr lang="en-US" dirty="0" smtClean="0"/>
              <a:t> / </a:t>
            </a:r>
            <a:r>
              <a:rPr lang="en-US" altLang="zh-CN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2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Algorithm</a:t>
            </a:r>
            <a:endParaRPr lang="en-US" sz="2800" dirty="0"/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304800" y="889005"/>
            <a:ext cx="8382000" cy="4216136"/>
          </a:xfrm>
        </p:spPr>
        <p:txBody>
          <a:bodyPr/>
          <a:lstStyle/>
          <a:p>
            <a:r>
              <a:rPr lang="en-US" dirty="0"/>
              <a:t>Temporal structure inference by </a:t>
            </a:r>
            <a:r>
              <a:rPr lang="en-US" dirty="0" smtClean="0"/>
              <a:t>3DCN</a:t>
            </a:r>
          </a:p>
          <a:p>
            <a:r>
              <a:rPr lang="en-US" dirty="0"/>
              <a:t>Spatial details completion by </a:t>
            </a:r>
            <a:r>
              <a:rPr lang="en-US" dirty="0" err="1"/>
              <a:t>CombCN</a:t>
            </a:r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1" y="5400005"/>
            <a:ext cx="611560" cy="304271"/>
          </a:xfrm>
        </p:spPr>
        <p:txBody>
          <a:bodyPr/>
          <a:lstStyle/>
          <a:p>
            <a:r>
              <a:rPr lang="en-US" dirty="0" smtClean="0"/>
              <a:t>3 / </a:t>
            </a:r>
            <a:r>
              <a:rPr lang="en-US" altLang="zh-CN" dirty="0" smtClean="0"/>
              <a:t>8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5" y="1964520"/>
            <a:ext cx="8579296" cy="30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Algorithm</a:t>
            </a: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1" y="5400005"/>
            <a:ext cx="611560" cy="304271"/>
          </a:xfrm>
        </p:spPr>
        <p:txBody>
          <a:bodyPr/>
          <a:lstStyle/>
          <a:p>
            <a:r>
              <a:rPr lang="en-US" dirty="0" smtClean="0"/>
              <a:t>4 / </a:t>
            </a:r>
            <a:r>
              <a:rPr lang="en-US" altLang="zh-CN" dirty="0" smtClean="0"/>
              <a:t>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278"/>
            <a:ext cx="9144000" cy="33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Algorithm</a:t>
            </a:r>
            <a:endParaRPr lang="en-US" sz="2800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1" y="5400005"/>
            <a:ext cx="611560" cy="304271"/>
          </a:xfrm>
        </p:spPr>
        <p:txBody>
          <a:bodyPr/>
          <a:lstStyle/>
          <a:p>
            <a:r>
              <a:rPr lang="en-US" dirty="0" smtClean="0"/>
              <a:t>3 / </a:t>
            </a:r>
            <a:r>
              <a:rPr lang="en-US" altLang="zh-CN" dirty="0" smtClean="0"/>
              <a:t>8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5"/>
          <a:stretch/>
        </p:blipFill>
        <p:spPr>
          <a:xfrm>
            <a:off x="309157" y="1981749"/>
            <a:ext cx="8579296" cy="2088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" y="2425452"/>
            <a:ext cx="611560" cy="29065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6" idx="2"/>
          </p:cNvCxnSpPr>
          <p:nvPr/>
        </p:nvCxnSpPr>
        <p:spPr>
          <a:xfrm flipH="1" flipV="1">
            <a:off x="3038092" y="1529855"/>
            <a:ext cx="508064" cy="751581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475656" y="1112148"/>
            <a:ext cx="2567749" cy="446678"/>
            <a:chOff x="2181472" y="1376061"/>
            <a:chExt cx="2567749" cy="4466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856" y="1561356"/>
              <a:ext cx="936104" cy="23241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472" y="1522988"/>
              <a:ext cx="313501" cy="299751"/>
            </a:xfrm>
            <a:prstGeom prst="rect">
              <a:avLst/>
            </a:prstGeom>
          </p:spPr>
        </p:pic>
        <p:sp>
          <p:nvSpPr>
            <p:cNvPr id="16" name="Left-Right Arrow 15"/>
            <p:cNvSpPr/>
            <p:nvPr/>
          </p:nvSpPr>
          <p:spPr>
            <a:xfrm>
              <a:off x="2555776" y="1600856"/>
              <a:ext cx="660806" cy="144016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54247" y="1376061"/>
              <a:ext cx="6815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L1 Loss</a:t>
              </a:r>
              <a:endParaRPr lang="en-US" sz="11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549709"/>
              <a:ext cx="393245" cy="27303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147478" y="1542058"/>
              <a:ext cx="2760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=</a:t>
              </a:r>
              <a:endParaRPr lang="en-US" sz="11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87" y="1745442"/>
            <a:ext cx="638904" cy="23630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9588"/>
            <a:ext cx="236614" cy="199602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868144" y="4269927"/>
            <a:ext cx="2298968" cy="406366"/>
            <a:chOff x="6089456" y="1289079"/>
            <a:chExt cx="2298968" cy="40636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1451466"/>
              <a:ext cx="1296144" cy="24397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89456" y="1461406"/>
              <a:ext cx="249229" cy="224097"/>
            </a:xfrm>
            <a:prstGeom prst="rect">
              <a:avLst/>
            </a:prstGeom>
          </p:spPr>
        </p:pic>
        <p:sp>
          <p:nvSpPr>
            <p:cNvPr id="26" name="Left-Right Arrow 25"/>
            <p:cNvSpPr/>
            <p:nvPr/>
          </p:nvSpPr>
          <p:spPr>
            <a:xfrm>
              <a:off x="6372200" y="1513874"/>
              <a:ext cx="660806" cy="144016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70671" y="1289079"/>
              <a:ext cx="6815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L1 Loss</a:t>
              </a:r>
              <a:endParaRPr lang="en-US" sz="11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</p:grpSp>
      <p:cxnSp>
        <p:nvCxnSpPr>
          <p:cNvPr id="29" name="Straight Arrow Connector 28"/>
          <p:cNvCxnSpPr>
            <a:endCxn id="24" idx="0"/>
          </p:cNvCxnSpPr>
          <p:nvPr/>
        </p:nvCxnSpPr>
        <p:spPr>
          <a:xfrm flipH="1">
            <a:off x="7519040" y="3361556"/>
            <a:ext cx="648072" cy="1070758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9030" y="4346467"/>
            <a:ext cx="686293" cy="4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Algorithm</a:t>
            </a:r>
            <a:endParaRPr lang="en-US" sz="28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304800" y="889005"/>
            <a:ext cx="8382000" cy="4216136"/>
          </a:xfrm>
        </p:spPr>
        <p:txBody>
          <a:bodyPr/>
          <a:lstStyle/>
          <a:p>
            <a:r>
              <a:rPr lang="en-US" dirty="0"/>
              <a:t>Temporal structure inference by </a:t>
            </a:r>
            <a:r>
              <a:rPr lang="en-US" dirty="0" smtClean="0"/>
              <a:t>3DCN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Spatial </a:t>
            </a:r>
            <a:r>
              <a:rPr lang="en-US" dirty="0"/>
              <a:t>details completion by </a:t>
            </a:r>
            <a:r>
              <a:rPr lang="en-US" dirty="0" err="1" smtClean="0"/>
              <a:t>CombCN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Jointly </a:t>
            </a:r>
            <a:r>
              <a:rPr lang="en-US" dirty="0" smtClean="0"/>
              <a:t>Training:</a:t>
            </a:r>
            <a:endParaRPr lang="en-US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1" y="5400005"/>
            <a:ext cx="611560" cy="304271"/>
          </a:xfrm>
        </p:spPr>
        <p:txBody>
          <a:bodyPr/>
          <a:lstStyle/>
          <a:p>
            <a:r>
              <a:rPr lang="en-US" dirty="0" smtClean="0"/>
              <a:t>5 / </a:t>
            </a:r>
            <a:r>
              <a:rPr lang="en-US" altLang="zh-CN" dirty="0" smtClean="0"/>
              <a:t>8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93" y="1345332"/>
            <a:ext cx="4883214" cy="606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674" y="2468134"/>
            <a:ext cx="4514652" cy="1124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704" y="4074930"/>
            <a:ext cx="4268192" cy="5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5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Experiments - Comparisons with existing methods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79D2D-3451-4A9A-A5F9-CCB9B40F8A13}" type="slidenum">
              <a:rPr lang="en-US" smtClean="0"/>
              <a:pPr/>
              <a:t>8</a:t>
            </a:fld>
            <a:r>
              <a:rPr lang="en-US" dirty="0" smtClean="0"/>
              <a:t> / 8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41277"/>
            <a:ext cx="8382000" cy="4263864"/>
          </a:xfrm>
        </p:spPr>
        <p:txBody>
          <a:bodyPr/>
          <a:lstStyle/>
          <a:p>
            <a:r>
              <a:rPr lang="en-US" sz="1800" dirty="0" smtClean="0"/>
              <a:t>Dataset </a:t>
            </a:r>
            <a:r>
              <a:rPr lang="en-US" sz="1800" dirty="0" err="1" smtClean="0"/>
              <a:t>FaceForensics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7" name="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3732" y="1647092"/>
            <a:ext cx="8229600" cy="1611630"/>
          </a:xfrm>
          <a:prstGeom prst="rect">
            <a:avLst/>
          </a:prstGeom>
        </p:spPr>
      </p:pic>
      <p:pic>
        <p:nvPicPr>
          <p:cNvPr id="10" name="01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732" y="3433564"/>
            <a:ext cx="8229600" cy="161163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63636" y="1220321"/>
            <a:ext cx="7275237" cy="411867"/>
            <a:chOff x="848808" y="1306929"/>
            <a:chExt cx="7275237" cy="411867"/>
          </a:xfrm>
        </p:grpSpPr>
        <p:sp>
          <p:nvSpPr>
            <p:cNvPr id="11" name="TextBox 10"/>
            <p:cNvSpPr txBox="1"/>
            <p:nvPr/>
          </p:nvSpPr>
          <p:spPr>
            <a:xfrm>
              <a:off x="848808" y="1306929"/>
              <a:ext cx="776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Input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8815" y="1318686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3DCN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4813" y="1318686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2DCN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98813" y="1318686"/>
              <a:ext cx="1263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CombCN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96336" y="1306929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GT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7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Experiments - Comparisons with existing methods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79D2D-3451-4A9A-A5F9-CCB9B40F8A13}" type="slidenum">
              <a:rPr lang="en-US" smtClean="0"/>
              <a:pPr/>
              <a:t>9</a:t>
            </a:fld>
            <a:r>
              <a:rPr lang="en-US" dirty="0" smtClean="0"/>
              <a:t> / 8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41277"/>
            <a:ext cx="8382000" cy="4263864"/>
          </a:xfrm>
        </p:spPr>
        <p:txBody>
          <a:bodyPr/>
          <a:lstStyle/>
          <a:p>
            <a:r>
              <a:rPr lang="en-US" sz="1800" dirty="0" smtClean="0"/>
              <a:t>Dataset </a:t>
            </a:r>
            <a:r>
              <a:rPr lang="en-US" altLang="zh-CN" sz="1800" dirty="0" smtClean="0"/>
              <a:t>Caltech</a:t>
            </a:r>
            <a:endParaRPr lang="en-US" sz="1800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863636" y="1220321"/>
            <a:ext cx="7275237" cy="411867"/>
            <a:chOff x="848808" y="1306929"/>
            <a:chExt cx="7275237" cy="411867"/>
          </a:xfrm>
        </p:grpSpPr>
        <p:sp>
          <p:nvSpPr>
            <p:cNvPr id="11" name="TextBox 10"/>
            <p:cNvSpPr txBox="1"/>
            <p:nvPr/>
          </p:nvSpPr>
          <p:spPr>
            <a:xfrm>
              <a:off x="848808" y="1306929"/>
              <a:ext cx="776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Input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8815" y="1318686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3DCN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4813" y="1318686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2DCN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98813" y="1318686"/>
              <a:ext cx="1263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CombCN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96336" y="1306929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i" pitchFamily="2" charset="-122"/>
                  <a:ea typeface="Hei" pitchFamily="2" charset="-122"/>
                  <a:cs typeface="Hei" pitchFamily="2" charset="-122"/>
                </a:rPr>
                <a:t>GT</a:t>
              </a:r>
              <a:endParaRPr lang="en-US" sz="2000" dirty="0" smtClean="0">
                <a:latin typeface="Hei" pitchFamily="2" charset="-122"/>
                <a:ea typeface="Hei" pitchFamily="2" charset="-122"/>
                <a:cs typeface="Hei" pitchFamily="2" charset="-122"/>
              </a:endParaRPr>
            </a:p>
          </p:txBody>
        </p:sp>
      </p:grpSp>
      <p:pic>
        <p:nvPicPr>
          <p:cNvPr id="2" name="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0264" y="1649378"/>
            <a:ext cx="8217927" cy="1609344"/>
          </a:xfrm>
          <a:prstGeom prst="rect">
            <a:avLst/>
          </a:prstGeom>
        </p:spPr>
      </p:pic>
      <p:pic>
        <p:nvPicPr>
          <p:cNvPr id="5" name="00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0264" y="3436952"/>
            <a:ext cx="8217927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8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 smtClean="0">
            <a:latin typeface="CMU Sans Serif Demi Condensed" panose="02000706000000000000" pitchFamily="2" charset="0"/>
            <a:ea typeface="CMU Sans Serif Demi Condensed" panose="02000706000000000000" pitchFamily="2" charset="0"/>
            <a:cs typeface="CMU Sans Serif Demi Condensed" panose="0200070600000000000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15357</TotalTime>
  <Words>268</Words>
  <Application>Microsoft Office PowerPoint</Application>
  <PresentationFormat>On-screen Show (16:10)</PresentationFormat>
  <Paragraphs>86</Paragraphs>
  <Slides>13</Slides>
  <Notes>6</Notes>
  <HiddenSlides>0</HiddenSlides>
  <MMClips>10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Hei</vt:lpstr>
      <vt:lpstr>Helv细黑</vt:lpstr>
      <vt:lpstr>宋体</vt:lpstr>
      <vt:lpstr>Arial</vt:lpstr>
      <vt:lpstr>Calibri</vt:lpstr>
      <vt:lpstr>CMU Sans Serif</vt:lpstr>
      <vt:lpstr>CMU Sans Serif Demi Condensed</vt:lpstr>
      <vt:lpstr>Consolas</vt:lpstr>
      <vt:lpstr>Helvetica</vt:lpstr>
      <vt:lpstr>Beamer</vt:lpstr>
      <vt:lpstr>PowerPoint Presentation</vt:lpstr>
      <vt:lpstr>Overview</vt:lpstr>
      <vt:lpstr>Related Work</vt:lpstr>
      <vt:lpstr>Algorithm</vt:lpstr>
      <vt:lpstr>Algorithm</vt:lpstr>
      <vt:lpstr>Algorithm</vt:lpstr>
      <vt:lpstr>Algorithm</vt:lpstr>
      <vt:lpstr>Experiments - Comparisons with existing methods</vt:lpstr>
      <vt:lpstr>Experiments - Comparisons with existing methods</vt:lpstr>
      <vt:lpstr>Experiments - Comparisons with existing methods</vt:lpstr>
      <vt:lpstr>Experiments - Ablation Studies</vt:lpstr>
      <vt:lpstr>More Results</vt:lpstr>
      <vt:lpstr>PowerPoint Presentation</vt:lpstr>
    </vt:vector>
  </TitlesOfParts>
  <Company>Lenovo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Chuan</dc:creator>
  <cp:lastModifiedBy>Chuan Wang</cp:lastModifiedBy>
  <cp:revision>774</cp:revision>
  <dcterms:created xsi:type="dcterms:W3CDTF">2015-03-30T05:35:51Z</dcterms:created>
  <dcterms:modified xsi:type="dcterms:W3CDTF">2018-11-07T09:55:55Z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